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F2B0B99-F91B-4ECA-85A2-337806EDB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995FB9D-4BCE-49D6-A86D-2E004F0DD4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BC8B66C-531F-486B-A17A-C7D00803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2D652D2-BD05-4937-A6C7-108CB1148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B872AD1-B4C9-45BE-8753-8C769DD9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409612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CCD8506-A657-4882-B6F8-E6D26DC0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26367C17-0752-4A78-A3DE-6ABA1187D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7AEA6A3-DF0D-4ACF-BDCC-0AF32565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51A89D1-5AAE-420B-BEF3-BD22A680C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14A26EB-1786-4755-8861-109941E70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2842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318A5A5A-D694-456E-8530-B5A6128F7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782795B0-61AA-4CB1-92CD-D59FE555F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3F56A64-3C1E-4D7F-9AC1-E38E9DE1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F9E0D09-9FF8-4FAD-8B30-A3433FFF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1520DBD-D66C-4CB3-8151-97133DBC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2588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E8F7657-5708-46D6-AE57-22CC667A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13FD783-B788-4294-B2BA-0B68806B7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8723FD8-CDF8-4247-88D9-EF8FFA60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C435491-99BD-43E8-808A-C04096EF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F1D5E07-8A0B-49E5-AD46-B3C26154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16187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8843926-C2E0-4370-AF16-D110A0A00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BB8598C-D9E7-454C-964D-9036DF7C6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66B623C-F998-4F6F-B4B9-3169ABAF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FBE413C-03F1-40D1-8E3D-D54D4595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9D00A7E-0455-45D3-843D-B98CC126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48370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53A3FD-AB7B-4135-BC38-1AC48279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A30012A-642A-45C8-BEC3-4D9AAFF60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A3B3777A-0A62-4280-ADB0-4EA5AE8CC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FBB22DA2-C4E6-4BA8-B59F-A44FE19A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4CCF4E8-6D86-41AE-8AF3-B0DA134D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D636760B-A0B4-4284-AC1E-F08A2675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16281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EB2096-729B-48C8-B01D-5CF6E2112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860B217-C804-46A0-8D22-BA2CBD348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F0C7C6A-6EB1-4166-8451-0221190C6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194635DE-E7A9-4767-A1CA-0ABA42EFD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FDD19B04-2CA5-463F-947A-71425644E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62997A16-9729-4D97-9B3E-2B33D9D9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B4F56401-0489-4A7D-B723-B79E1443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D896B635-DC3B-44BE-8164-6707B61BF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93782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E874514-898F-4CF8-BC08-2498BCBF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07562DD0-2F9C-4CC9-BDF4-AF5C72127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8F4C95FF-24F7-4634-B5DD-D368D9B6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3B15C42-895A-41DF-A510-0609687E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84391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14A9E78B-73B5-4C4C-ADD8-9E078EEA3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6596DFF8-B214-455D-A0BF-119A97608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3FA7922E-95C2-4983-BA4B-BD32CF66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10837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9AEE74-FDC3-4EE9-8A7F-EE509432B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0B81DA2-17C1-4702-B043-609663AE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024F7412-8C81-4F3F-BEED-77403B86C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E4E3FC2-DA20-4DC3-8ED2-2F285B9A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6EB9FA5-5F69-48CC-82AD-4986AEB74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A7015F3-6DA2-4D9C-A53E-6FC49A58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10446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4F1E10B-0F87-4EE6-B793-6B7440425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FDFD24D8-FC53-4087-BEC6-353825C12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A45CDC4-1477-4A5B-9A0E-C2D93A79C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1D80885-8307-450A-B34F-76CA47C0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7F5157B0-EA94-4788-8985-927198BF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0BED4F3-56B1-4FDC-A951-634D4E096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45335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70A0B23E-9EE8-4348-9796-CA813DD2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DC622BE-5BAF-49F9-9C8B-037B75B02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F22F7A6-04C2-4890-A54D-79999971F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07E31-5A5D-4C20-80D8-11708FC6EB25}" type="datetimeFigureOut">
              <a:rPr lang="fr-BE" smtClean="0"/>
              <a:pPr/>
              <a:t>06-09-18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6CD8061-E071-42B2-A912-A4F73EF2B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EA60062-62D8-4983-97B1-98C444CFB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CE74-EB7A-4BF0-A30F-00C35786BCC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57671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0EECE83-D0D9-40F6-89C8-D31E26716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42008"/>
          </a:xfrm>
        </p:spPr>
        <p:txBody>
          <a:bodyPr>
            <a:normAutofit fontScale="92500" lnSpcReduction="10000"/>
          </a:bodyPr>
          <a:lstStyle/>
          <a:p>
            <a:endParaRPr lang="fr-BE" sz="3200" b="1" dirty="0"/>
          </a:p>
          <a:p>
            <a:endParaRPr lang="fr-BE" sz="3200" b="1" dirty="0"/>
          </a:p>
          <a:p>
            <a:r>
              <a:rPr lang="fr-BE" sz="3200" b="1" dirty="0"/>
              <a:t>Élections communales 2018</a:t>
            </a:r>
            <a:endParaRPr lang="fr-BE" sz="3200" dirty="0"/>
          </a:p>
          <a:p>
            <a:r>
              <a:rPr lang="fr-BE" sz="3200" b="1" dirty="0"/>
              <a:t>  </a:t>
            </a:r>
            <a:endParaRPr lang="fr-BE" sz="3200" dirty="0"/>
          </a:p>
          <a:p>
            <a:r>
              <a:rPr lang="fr-BE" sz="4800" b="1" dirty="0">
                <a:solidFill>
                  <a:schemeClr val="accent2">
                    <a:lumMod val="75000"/>
                  </a:schemeClr>
                </a:solidFill>
              </a:rPr>
              <a:t>Commune d’Ans</a:t>
            </a:r>
            <a:endParaRPr lang="fr-BE" sz="4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B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3BBA62A6-7F2A-424D-A065-AE45D4ABF33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4152" y="776918"/>
            <a:ext cx="3833495" cy="3080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7810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057E83D-BBEB-4785-9448-4D035EDAFCC1}"/>
              </a:ext>
            </a:extLst>
          </p:cNvPr>
          <p:cNvSpPr/>
          <p:nvPr/>
        </p:nvSpPr>
        <p:spPr>
          <a:xfrm>
            <a:off x="1856324" y="2337163"/>
            <a:ext cx="8845114" cy="4112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Nos objectifs 2018 – 2024</a:t>
            </a: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6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Assumer des responsabilités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partenaire à part entière</a:t>
            </a:r>
            <a:endParaRPr lang="fr-BE" sz="4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342755A-EADF-4E20-B9AA-E90AF4A61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4192" y="398108"/>
            <a:ext cx="2266880" cy="170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91479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057E83D-BBEB-4785-9448-4D035EDAFCC1}"/>
              </a:ext>
            </a:extLst>
          </p:cNvPr>
          <p:cNvSpPr/>
          <p:nvPr/>
        </p:nvSpPr>
        <p:spPr>
          <a:xfrm>
            <a:off x="3617574" y="2337163"/>
            <a:ext cx="5322611" cy="4112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cartel</a:t>
            </a: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6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nom inchangé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bilan positif</a:t>
            </a:r>
            <a:endParaRPr lang="fr-BE" sz="4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342755A-EADF-4E20-B9AA-E90AF4A61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4192" y="398108"/>
            <a:ext cx="2266880" cy="170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6192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057E83D-BBEB-4785-9448-4D035EDAFCC1}"/>
              </a:ext>
            </a:extLst>
          </p:cNvPr>
          <p:cNvSpPr/>
          <p:nvPr/>
        </p:nvSpPr>
        <p:spPr>
          <a:xfrm>
            <a:off x="0" y="398108"/>
            <a:ext cx="12096206" cy="5926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bilan</a:t>
            </a: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6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 d’augmentation des taxes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 dette en baisse de 12 %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ystème de collecte des déchets maintenu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Thermographie aérienne et primes à l’isolation</a:t>
            </a: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BE" sz="4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342755A-EADF-4E20-B9AA-E90AF4A61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4192" y="398108"/>
            <a:ext cx="2266880" cy="170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3538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057E83D-BBEB-4785-9448-4D035EDAFCC1}"/>
              </a:ext>
            </a:extLst>
          </p:cNvPr>
          <p:cNvSpPr/>
          <p:nvPr/>
        </p:nvSpPr>
        <p:spPr>
          <a:xfrm>
            <a:off x="0" y="398108"/>
            <a:ext cx="12096206" cy="5926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bilan</a:t>
            </a: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6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Agence immobilière sociale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Subventions aux </a:t>
            </a:r>
            <a:r>
              <a:rPr lang="fr-BE" sz="4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asbl</a:t>
            </a: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majorées de 50 %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home intergénérationnel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 parcelle pour l’école Saint-Georges</a:t>
            </a:r>
            <a:endParaRPr lang="fr-BE" sz="4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342755A-EADF-4E20-B9AA-E90AF4A61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4192" y="398108"/>
            <a:ext cx="2266880" cy="170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4721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057E83D-BBEB-4785-9448-4D035EDAFCC1}"/>
              </a:ext>
            </a:extLst>
          </p:cNvPr>
          <p:cNvSpPr/>
          <p:nvPr/>
        </p:nvSpPr>
        <p:spPr>
          <a:xfrm>
            <a:off x="0" y="398108"/>
            <a:ext cx="12096206" cy="5700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liste</a:t>
            </a:r>
            <a:endParaRPr lang="fr-BE" sz="1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algn="ctr">
              <a:lnSpc>
                <a:spcPct val="115000"/>
              </a:lnSpc>
              <a:spcAft>
                <a:spcPts val="1000"/>
              </a:spcAft>
            </a:pPr>
            <a:endParaRPr lang="fr-BE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 liste complète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 de mercato politique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nombreux candidats d’ouverture</a:t>
            </a:r>
          </a:p>
          <a:p>
            <a:pPr marL="1028700" indent="-5715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BE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Tous les quartiers ansois représentés</a:t>
            </a:r>
            <a:endParaRPr lang="fr-BE" sz="4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342755A-EADF-4E20-B9AA-E90AF4A61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4192" y="398108"/>
            <a:ext cx="2266880" cy="170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11930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xmlns="" id="{41EE2063-0E97-4752-8699-0FBAE4937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238484"/>
              </p:ext>
            </p:extLst>
          </p:nvPr>
        </p:nvGraphicFramePr>
        <p:xfrm>
          <a:off x="130629" y="261257"/>
          <a:ext cx="11939451" cy="6466110"/>
        </p:xfrm>
        <a:graphic>
          <a:graphicData uri="http://schemas.openxmlformats.org/drawingml/2006/table">
            <a:tbl>
              <a:tblPr firstRow="1" firstCol="1" bandRow="1"/>
              <a:tblGrid>
                <a:gridCol w="342703">
                  <a:extLst>
                    <a:ext uri="{9D8B030D-6E8A-4147-A177-3AD203B41FA5}">
                      <a16:colId xmlns:a16="http://schemas.microsoft.com/office/drawing/2014/main" xmlns="" val="2318422001"/>
                    </a:ext>
                  </a:extLst>
                </a:gridCol>
                <a:gridCol w="1856505">
                  <a:extLst>
                    <a:ext uri="{9D8B030D-6E8A-4147-A177-3AD203B41FA5}">
                      <a16:colId xmlns:a16="http://schemas.microsoft.com/office/drawing/2014/main" xmlns="" val="2912531718"/>
                    </a:ext>
                  </a:extLst>
                </a:gridCol>
                <a:gridCol w="2313443">
                  <a:extLst>
                    <a:ext uri="{9D8B030D-6E8A-4147-A177-3AD203B41FA5}">
                      <a16:colId xmlns:a16="http://schemas.microsoft.com/office/drawing/2014/main" xmlns="" val="3828758070"/>
                    </a:ext>
                  </a:extLst>
                </a:gridCol>
                <a:gridCol w="1652127">
                  <a:extLst>
                    <a:ext uri="{9D8B030D-6E8A-4147-A177-3AD203B41FA5}">
                      <a16:colId xmlns:a16="http://schemas.microsoft.com/office/drawing/2014/main" xmlns="" val="854431466"/>
                    </a:ext>
                  </a:extLst>
                </a:gridCol>
                <a:gridCol w="442951">
                  <a:extLst>
                    <a:ext uri="{9D8B030D-6E8A-4147-A177-3AD203B41FA5}">
                      <a16:colId xmlns:a16="http://schemas.microsoft.com/office/drawing/2014/main" xmlns="" val="1815465276"/>
                    </a:ext>
                  </a:extLst>
                </a:gridCol>
                <a:gridCol w="2093523">
                  <a:extLst>
                    <a:ext uri="{9D8B030D-6E8A-4147-A177-3AD203B41FA5}">
                      <a16:colId xmlns:a16="http://schemas.microsoft.com/office/drawing/2014/main" xmlns="" val="3666957199"/>
                    </a:ext>
                  </a:extLst>
                </a:gridCol>
                <a:gridCol w="1982397">
                  <a:extLst>
                    <a:ext uri="{9D8B030D-6E8A-4147-A177-3AD203B41FA5}">
                      <a16:colId xmlns:a16="http://schemas.microsoft.com/office/drawing/2014/main" xmlns="" val="2660223494"/>
                    </a:ext>
                  </a:extLst>
                </a:gridCol>
                <a:gridCol w="1255802">
                  <a:extLst>
                    <a:ext uri="{9D8B030D-6E8A-4147-A177-3AD203B41FA5}">
                      <a16:colId xmlns:a16="http://schemas.microsoft.com/office/drawing/2014/main" xmlns="" val="2961877635"/>
                    </a:ext>
                  </a:extLst>
                </a:gridCol>
              </a:tblGrid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GROSCH Robert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Échevin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BAYRAM Döne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Secrétaire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953325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COLLARD-SAMRAY Francine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Conseillère communale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LEROY Didier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Fonctionnaire pré-retraité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4431 LONCIN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7475067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BACCUS Michel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Conseiller CPAS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VETCOUR Lucienne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Aide familiale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2262104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LEDUC Marie 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Employée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JAVAUX Christian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Administrateur de Services aux personnes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683516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NDJOLI Bolinga (Roger)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Dirigeant d'entreprise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NDONDOKI Marie Damien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Employée administrative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4379168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BUSTIN-DEFOURNY Françoise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Informaticienne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HERMAN Charles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Directeur d'école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5630352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DUPONT Marc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Fonctionnaire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MOORS-PEUGNIEU Camille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Bénévole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7321360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RIZZO Jessica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Fonctionnaire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4431 LONCIN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VIRZI Angelo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Commerçant retraité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3689075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ABASBASSI Brahim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Ingénieur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1339880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BELLAIRE Nadine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Mère au foyer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KOVACS Cédric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Employé en logistique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18418785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KAISIN Jean-François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Directeur d'école retraité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XHENDREMAEL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3993481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BECKERS-DEPRET Claudine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Bachelière en communication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XHENDREMAEL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MOORS Gaëtan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Professeur d'éducation physique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XHENDREMAEL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1999288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HOWE Serge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Consultant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OSTE-FROIDBISE Christine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Enseignante retraitée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1050239"/>
                  </a:ext>
                </a:extLst>
              </a:tr>
              <a:tr h="62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HEMBERT-LECLERCQ Lise-Anne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Infirmière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4432 ALLEUR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SECRETIN Georges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Conseiller communal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4430 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1298640"/>
                  </a:ext>
                </a:extLst>
              </a:tr>
              <a:tr h="303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DUBOIS Luc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Éducateur -Auteur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4431 LONCIN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097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34716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F1F424D-E425-473F-941A-AEAA77A35BB6}"/>
              </a:ext>
            </a:extLst>
          </p:cNvPr>
          <p:cNvSpPr/>
          <p:nvPr/>
        </p:nvSpPr>
        <p:spPr>
          <a:xfrm>
            <a:off x="548639" y="1028343"/>
            <a:ext cx="11286309" cy="5437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spcAft>
                <a:spcPts val="1000"/>
              </a:spcAft>
            </a:pPr>
            <a:r>
              <a:rPr lang="fr-BE" sz="6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Notre programme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Notre programme s’articule essentiellement autour des axes suivants</a:t>
            </a:r>
          </a:p>
          <a:p>
            <a:endParaRPr lang="fr-FR" b="1" dirty="0"/>
          </a:p>
          <a:p>
            <a:r>
              <a:rPr lang="fr-FR" b="1" dirty="0"/>
              <a:t>1.	La sécurité du citoyen, une priorité absolue</a:t>
            </a:r>
          </a:p>
          <a:p>
            <a:r>
              <a:rPr lang="fr-FR" b="1" dirty="0"/>
              <a:t>2.	Un cadre de vie de qualité</a:t>
            </a:r>
          </a:p>
          <a:p>
            <a:r>
              <a:rPr lang="fr-FR" b="1" dirty="0"/>
              <a:t>3.	Une mobilité repensée</a:t>
            </a:r>
          </a:p>
          <a:p>
            <a:r>
              <a:rPr lang="fr-FR" b="1" dirty="0"/>
              <a:t>4.	Vie associative et participation citoyenne</a:t>
            </a:r>
          </a:p>
          <a:p>
            <a:r>
              <a:rPr lang="fr-FR" b="1" dirty="0"/>
              <a:t>5.	Les familles changent, nos services doivent s'adapter</a:t>
            </a:r>
          </a:p>
          <a:p>
            <a:r>
              <a:rPr lang="fr-FR" b="1" dirty="0"/>
              <a:t>6.	Un vivre-ensemble harmonieux </a:t>
            </a:r>
          </a:p>
          <a:p>
            <a:r>
              <a:rPr lang="fr-FR" b="1" dirty="0"/>
              <a:t>7.	Urbanisme et aménagement du territoire</a:t>
            </a:r>
          </a:p>
          <a:p>
            <a:r>
              <a:rPr lang="fr-FR" b="1" dirty="0"/>
              <a:t>8.	Enseignement</a:t>
            </a:r>
          </a:p>
          <a:p>
            <a:r>
              <a:rPr lang="fr-FR" b="1" dirty="0"/>
              <a:t>9.	Priorité au commerce de proximité.</a:t>
            </a:r>
          </a:p>
          <a:p>
            <a:r>
              <a:rPr lang="fr-FR" b="1" dirty="0"/>
              <a:t>10.	L'emploi</a:t>
            </a:r>
          </a:p>
          <a:p>
            <a:r>
              <a:rPr lang="fr-FR" b="1" dirty="0"/>
              <a:t>11.	Finances communales</a:t>
            </a:r>
          </a:p>
        </p:txBody>
      </p:sp>
    </p:spTree>
    <p:extLst>
      <p:ext uri="{BB962C8B-B14F-4D97-AF65-F5344CB8AC3E}">
        <p14:creationId xmlns:p14="http://schemas.microsoft.com/office/powerpoint/2010/main" xmlns="" val="2774241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6981DA5-BB7B-44B3-8FE8-C804279147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0EECE83-D0D9-40F6-89C8-D31E267167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BE" sz="3200" b="1" dirty="0"/>
              <a:t>  </a:t>
            </a:r>
            <a:endParaRPr lang="fr-BE" sz="3200" dirty="0"/>
          </a:p>
          <a:p>
            <a:r>
              <a:rPr lang="fr-BE" sz="6000" b="1" dirty="0">
                <a:solidFill>
                  <a:schemeClr val="accent2">
                    <a:lumMod val="75000"/>
                  </a:schemeClr>
                </a:solidFill>
              </a:rPr>
              <a:t>Merci pour </a:t>
            </a:r>
            <a:r>
              <a:rPr lang="fr-BE" sz="6000" b="1">
                <a:solidFill>
                  <a:schemeClr val="accent2">
                    <a:lumMod val="75000"/>
                  </a:schemeClr>
                </a:solidFill>
              </a:rPr>
              <a:t>votre attention !</a:t>
            </a:r>
            <a:endParaRPr lang="fr-BE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3BBA62A6-7F2A-424D-A065-AE45D4ABF33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4152" y="776923"/>
            <a:ext cx="3833495" cy="2875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536430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294</Words>
  <Application>Microsoft Office PowerPoint</Application>
  <PresentationFormat>Personnalisé</PresentationFormat>
  <Paragraphs>167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Robert</dc:creator>
  <cp:lastModifiedBy>Maison de la Presse</cp:lastModifiedBy>
  <cp:revision>8</cp:revision>
  <dcterms:created xsi:type="dcterms:W3CDTF">2018-09-05T21:22:43Z</dcterms:created>
  <dcterms:modified xsi:type="dcterms:W3CDTF">2018-09-06T08:38:45Z</dcterms:modified>
</cp:coreProperties>
</file>